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32" r:id="rId1"/>
  </p:sldMasterIdLst>
  <p:notesMasterIdLst>
    <p:notesMasterId r:id="rId19"/>
  </p:notesMasterIdLst>
  <p:sldIdLst>
    <p:sldId id="256" r:id="rId2"/>
    <p:sldId id="268" r:id="rId3"/>
    <p:sldId id="257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60" r:id="rId12"/>
    <p:sldId id="264" r:id="rId13"/>
    <p:sldId id="265" r:id="rId14"/>
    <p:sldId id="266" r:id="rId15"/>
    <p:sldId id="267" r:id="rId16"/>
    <p:sldId id="263" r:id="rId17"/>
    <p:sldId id="269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482" autoAdjust="0"/>
  </p:normalViewPr>
  <p:slideViewPr>
    <p:cSldViewPr>
      <p:cViewPr>
        <p:scale>
          <a:sx n="94" d="100"/>
          <a:sy n="94" d="100"/>
        </p:scale>
        <p:origin x="-6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6F7D0A-1CB5-41EC-84A0-74E2C03B9A36}" type="datetimeFigureOut">
              <a:rPr lang="ru-RU" smtClean="0"/>
              <a:pPr/>
              <a:t>11.12.2023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3486B2-84DA-4BD2-ABC6-7338012023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497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3486B2-84DA-4BD2-ABC6-73380120231C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EF94DCB-7934-449B-A794-F1D030BE9743}" type="datetimeFigureOut">
              <a:rPr lang="ru-RU" smtClean="0"/>
              <a:pPr/>
              <a:t>11.12.2023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B68ED35-5BFB-4814-AD5D-FCA438CA65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94DCB-7934-449B-A794-F1D030BE9743}" type="datetimeFigureOut">
              <a:rPr lang="ru-RU" smtClean="0"/>
              <a:pPr/>
              <a:t>11.12.2023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8ED35-5BFB-4814-AD5D-FCA438CA65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94DCB-7934-449B-A794-F1D030BE9743}" type="datetimeFigureOut">
              <a:rPr lang="ru-RU" smtClean="0"/>
              <a:pPr/>
              <a:t>11.12.2023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8ED35-5BFB-4814-AD5D-FCA438CA65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EF94DCB-7934-449B-A794-F1D030BE9743}" type="datetimeFigureOut">
              <a:rPr lang="ru-RU" smtClean="0"/>
              <a:pPr/>
              <a:t>11.12.2023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B68ED35-5BFB-4814-AD5D-FCA438CA65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EF94DCB-7934-449B-A794-F1D030BE9743}" type="datetimeFigureOut">
              <a:rPr lang="ru-RU" smtClean="0"/>
              <a:pPr/>
              <a:t>11.12.2023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B68ED35-5BFB-4814-AD5D-FCA438CA65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94DCB-7934-449B-A794-F1D030BE9743}" type="datetimeFigureOut">
              <a:rPr lang="ru-RU" smtClean="0"/>
              <a:pPr/>
              <a:t>11.12.2023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8ED35-5BFB-4814-AD5D-FCA438CA65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94DCB-7934-449B-A794-F1D030BE9743}" type="datetimeFigureOut">
              <a:rPr lang="ru-RU" smtClean="0"/>
              <a:pPr/>
              <a:t>11.12.2023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8ED35-5BFB-4814-AD5D-FCA438CA65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EF94DCB-7934-449B-A794-F1D030BE9743}" type="datetimeFigureOut">
              <a:rPr lang="ru-RU" smtClean="0"/>
              <a:pPr/>
              <a:t>11.12.2023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B68ED35-5BFB-4814-AD5D-FCA438CA65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94DCB-7934-449B-A794-F1D030BE9743}" type="datetimeFigureOut">
              <a:rPr lang="ru-RU" smtClean="0"/>
              <a:pPr/>
              <a:t>11.12.2023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8ED35-5BFB-4814-AD5D-FCA438CA65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EF94DCB-7934-449B-A794-F1D030BE9743}" type="datetimeFigureOut">
              <a:rPr lang="ru-RU" smtClean="0"/>
              <a:pPr/>
              <a:t>11.12.2023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B68ED35-5BFB-4814-AD5D-FCA438CA65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EF94DCB-7934-449B-A794-F1D030BE9743}" type="datetimeFigureOut">
              <a:rPr lang="ru-RU" smtClean="0"/>
              <a:pPr/>
              <a:t>11.12.2023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B68ED35-5BFB-4814-AD5D-FCA438CA65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EF94DCB-7934-449B-A794-F1D030BE9743}" type="datetimeFigureOut">
              <a:rPr lang="ru-RU" smtClean="0"/>
              <a:pPr/>
              <a:t>11.12.2023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B68ED35-5BFB-4814-AD5D-FCA438CA65D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285984" y="4653136"/>
            <a:ext cx="6172200" cy="1584176"/>
          </a:xfrm>
        </p:spPr>
        <p:txBody>
          <a:bodyPr>
            <a:noAutofit/>
          </a:bodyPr>
          <a:lstStyle/>
          <a:p>
            <a:pPr algn="r"/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Трудовое воспитание дошкольников.</a:t>
            </a:r>
            <a:b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Раднаева</a:t>
            </a:r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Ирина </a:t>
            </a:r>
            <a:r>
              <a:rPr lang="ru-RU" sz="2000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Баторовна</a:t>
            </a:r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МБДОУ детский сад «</a:t>
            </a:r>
            <a:r>
              <a:rPr lang="ru-RU" sz="2000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Улаалзай</a:t>
            </a:r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20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7467600" cy="6072230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b="1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214291"/>
            <a:ext cx="8143932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/>
              <a:t>Основные методы и приемы трудового воспитания:</a:t>
            </a:r>
            <a:r>
              <a:rPr lang="ru-RU" sz="2000" b="1" i="1" dirty="0" smtClean="0"/>
              <a:t> </a:t>
            </a:r>
            <a:br>
              <a:rPr lang="ru-RU" sz="2000" b="1" i="1" dirty="0" smtClean="0"/>
            </a:br>
            <a:r>
              <a:rPr lang="ru-RU" sz="2000" dirty="0" smtClean="0"/>
              <a:t> • помочь ребенку в определение цели труда; </a:t>
            </a:r>
            <a:br>
              <a:rPr lang="ru-RU" sz="2000" dirty="0" smtClean="0"/>
            </a:br>
            <a:r>
              <a:rPr lang="ru-RU" sz="2000" dirty="0" smtClean="0"/>
              <a:t>• обсудить в чем значение данной работы, для чего и для кого она необходима; </a:t>
            </a:r>
            <a:br>
              <a:rPr lang="ru-RU" sz="2000" dirty="0" smtClean="0"/>
            </a:br>
            <a:r>
              <a:rPr lang="ru-RU" sz="2000" dirty="0" smtClean="0"/>
              <a:t>• научить разбивать работу на этапы выполнения; </a:t>
            </a:r>
            <a:br>
              <a:rPr lang="ru-RU" sz="2000" dirty="0" smtClean="0"/>
            </a:br>
            <a:r>
              <a:rPr lang="ru-RU" sz="2000" dirty="0" smtClean="0"/>
              <a:t>• продемонстрировать и объяснять, как лучше это сделать; </a:t>
            </a:r>
            <a:br>
              <a:rPr lang="ru-RU" sz="2000" dirty="0" smtClean="0"/>
            </a:br>
            <a:r>
              <a:rPr lang="ru-RU" sz="2000" dirty="0" smtClean="0"/>
              <a:t>• пробудить и поддерживать в ходе работы интерес к предстоящему делу; </a:t>
            </a:r>
            <a:br>
              <a:rPr lang="ru-RU" sz="2000" dirty="0" smtClean="0"/>
            </a:br>
            <a:r>
              <a:rPr lang="ru-RU" sz="2000" dirty="0" smtClean="0"/>
              <a:t>• обсудить, что уже сделано, а что еще можно сделать, чтобы достичь лучшего результата; </a:t>
            </a:r>
            <a:br>
              <a:rPr lang="ru-RU" sz="2000" dirty="0" smtClean="0"/>
            </a:br>
            <a:r>
              <a:rPr lang="ru-RU" sz="2000" dirty="0" smtClean="0"/>
              <a:t>• поощрять старания, интерес ребенка и стремление справиться с трудностями, добиваясь обозначенной цели; </a:t>
            </a:r>
            <a:br>
              <a:rPr lang="ru-RU" sz="2000" dirty="0" smtClean="0"/>
            </a:br>
            <a:r>
              <a:rPr lang="ru-RU" sz="2000" dirty="0" smtClean="0"/>
              <a:t>• проверять и оценивать вместе с ребенком ход и результаты работы; </a:t>
            </a:r>
            <a:br>
              <a:rPr lang="ru-RU" sz="2000" dirty="0" smtClean="0"/>
            </a:br>
            <a:r>
              <a:rPr lang="ru-RU" sz="2000" dirty="0" smtClean="0"/>
              <a:t>• привлекать ребенка к совместному труду, подавать пример ответственного </a:t>
            </a:r>
            <a:r>
              <a:rPr lang="ru-RU" sz="2000" dirty="0" err="1" smtClean="0"/>
              <a:t>отно-шения</a:t>
            </a:r>
            <a:r>
              <a:rPr lang="ru-RU" sz="2000" dirty="0" smtClean="0"/>
              <a:t> к делу, при этом помогая советом или делом, если возникли затруднения; </a:t>
            </a:r>
            <a:br>
              <a:rPr lang="ru-RU" sz="2000" dirty="0" smtClean="0"/>
            </a:br>
            <a:r>
              <a:rPr lang="ru-RU" sz="2000" dirty="0" smtClean="0"/>
              <a:t>• пробуждать инициативу у ребенка к самостоятельным решениям.  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14348" y="71414"/>
          <a:ext cx="7286676" cy="66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4400"/>
                <a:gridCol w="3832276"/>
              </a:tblGrid>
              <a:tr h="126692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Задачи трудового воспитания на основе классификации </a:t>
                      </a:r>
                      <a:r>
                        <a:rPr lang="ru-RU" sz="2400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Ю.К.Бабанского</a:t>
                      </a:r>
                      <a:r>
                        <a:rPr lang="ru-RU" sz="2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, В.И. Логиновой, В.Г.Нечаевой, Р.С.Буре.</a:t>
                      </a:r>
                      <a:endParaRPr lang="ru-RU" sz="2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1334">
                <a:tc>
                  <a:txBody>
                    <a:bodyPr/>
                    <a:lstStyle/>
                    <a:p>
                      <a:pPr algn="ctr"/>
                      <a:r>
                        <a:rPr lang="ru-RU" sz="2000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группа</a:t>
                      </a:r>
                      <a:endParaRPr lang="ru-RU" sz="2000" i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группа</a:t>
                      </a:r>
                      <a:endParaRPr lang="ru-RU" sz="2000" i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85480">
                <a:tc>
                  <a:txBody>
                    <a:bodyPr/>
                    <a:lstStyle/>
                    <a:p>
                      <a:pPr algn="just"/>
                      <a:r>
                        <a:rPr lang="ru-RU" sz="1600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Помощь ребенку</a:t>
                      </a:r>
                      <a:r>
                        <a:rPr lang="ru-RU" sz="1600" i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 овладении трудовой деятельностью (формирование навыков трудовой деятельности, умений, ее организации, планирования, контроля, объективной самооценки).</a:t>
                      </a:r>
                      <a:endParaRPr lang="ru-RU" sz="1600" i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Развитие личности ребенка в труде (трудолюбия,</a:t>
                      </a:r>
                      <a:r>
                        <a:rPr lang="ru-RU" sz="1600" i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ответственности, привычки к трудовому усилию);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</a:t>
                      </a:r>
                      <a:r>
                        <a:rPr lang="ru-RU" sz="1600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ормирование уважительного отношения к труженику, бережного отношения к результатам труда;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формирование нравственно-волевых качеств</a:t>
                      </a:r>
                      <a:r>
                        <a:rPr lang="ru-RU" sz="1600" i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(настойчивости, целеустремленности), формирование взаимоотношений и приобретение социального опыта взаимодействия.</a:t>
                      </a:r>
                      <a:endParaRPr lang="ru-RU" sz="1600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 descr="D:\фото-картинки\Детский труд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3571876"/>
            <a:ext cx="2786082" cy="2357454"/>
          </a:xfrm>
          <a:prstGeom prst="rect">
            <a:avLst/>
          </a:prstGeom>
          <a:noFill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285728"/>
          <a:ext cx="7643866" cy="62151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0396"/>
                <a:gridCol w="4643470"/>
              </a:tblGrid>
              <a:tr h="1230509">
                <a:tc gridSpan="2">
                  <a:txBody>
                    <a:bodyPr/>
                    <a:lstStyle/>
                    <a:p>
                      <a:pPr algn="ctr"/>
                      <a:endParaRPr lang="ru-RU" sz="2000" b="1" i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ru-RU" sz="24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Решение нравственных задач в видах труда:</a:t>
                      </a:r>
                      <a:endParaRPr lang="ru-RU" sz="24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246149">
                <a:tc>
                  <a:txBody>
                    <a:bodyPr/>
                    <a:lstStyle/>
                    <a:p>
                      <a:endParaRPr lang="ru-RU" sz="1600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Самообслуживание-</a:t>
                      </a:r>
                      <a:endParaRPr lang="ru-RU" sz="1600" i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Воспитание самостоятельности, культуры внешнего вида, привычки к опрятности.</a:t>
                      </a:r>
                      <a:endParaRPr lang="ru-RU" sz="1600" i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46149">
                <a:tc>
                  <a:txBody>
                    <a:bodyPr/>
                    <a:lstStyle/>
                    <a:p>
                      <a:endParaRPr lang="ru-RU" sz="1600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Хозяйственно-бытовой труд-</a:t>
                      </a:r>
                      <a:endParaRPr lang="ru-RU" sz="1600" i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Направленность труда на других, ответственность перед группой за качество своей работы.</a:t>
                      </a:r>
                      <a:endParaRPr lang="ru-RU" sz="1600" i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46149">
                <a:tc>
                  <a:txBody>
                    <a:bodyPr/>
                    <a:lstStyle/>
                    <a:p>
                      <a:endParaRPr lang="ru-RU" sz="1600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Ручной труд-</a:t>
                      </a:r>
                      <a:endParaRPr lang="ru-RU" sz="1600" i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Развитие волевых усилий, творчества.</a:t>
                      </a:r>
                      <a:endParaRPr lang="ru-RU" sz="1600" i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46149">
                <a:tc>
                  <a:txBody>
                    <a:bodyPr/>
                    <a:lstStyle/>
                    <a:p>
                      <a:endParaRPr lang="ru-RU" sz="1600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Труд в природе-</a:t>
                      </a:r>
                      <a:endParaRPr lang="ru-RU" sz="1600" i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Воспитание ответственности за жизнь животных, растений. </a:t>
                      </a:r>
                      <a:endParaRPr lang="ru-RU" sz="1600" i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286000" y="357167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357167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38400" y="509567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1268760"/>
            <a:ext cx="70723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Формы ознакомления детей с трудом взрослых:</a:t>
            </a:r>
            <a:endParaRPr lang="ru-RU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03652" y="1916832"/>
            <a:ext cx="685804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Наблюдения,</a:t>
            </a:r>
          </a:p>
          <a:p>
            <a:pPr algn="ctr">
              <a:buFont typeface="Wingdings" pitchFamily="2" charset="2"/>
              <a:buChar char="v"/>
            </a:pP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Экскурсии,</a:t>
            </a:r>
          </a:p>
          <a:p>
            <a:pPr algn="ctr">
              <a:buFont typeface="Wingdings" pitchFamily="2" charset="2"/>
              <a:buChar char="v"/>
            </a:pP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Чтение художественной литературы,</a:t>
            </a:r>
          </a:p>
          <a:p>
            <a:pPr algn="ctr">
              <a:buFont typeface="Wingdings" pitchFamily="2" charset="2"/>
              <a:buChar char="v"/>
            </a:pP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Рассматривание картин и иллюстраций,</a:t>
            </a:r>
          </a:p>
          <a:p>
            <a:pPr algn="ctr">
              <a:buFont typeface="Wingdings" pitchFamily="2" charset="2"/>
              <a:buChar char="v"/>
            </a:pP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Дидактические игры,</a:t>
            </a:r>
          </a:p>
          <a:p>
            <a:pPr algn="ctr">
              <a:buFont typeface="Wingdings" pitchFamily="2" charset="2"/>
              <a:buChar char="v"/>
            </a:pP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Организация посильной помощи взрослым,</a:t>
            </a:r>
          </a:p>
          <a:p>
            <a:pPr algn="ctr">
              <a:buFont typeface="Wingdings" pitchFamily="2" charset="2"/>
              <a:buChar char="v"/>
            </a:pP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Организация совместного труда детей старшего дошкольного возраста с взрослыми,</a:t>
            </a:r>
          </a:p>
          <a:p>
            <a:pPr algn="ctr">
              <a:buFont typeface="Wingdings" pitchFamily="2" charset="2"/>
              <a:buChar char="v"/>
            </a:pP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Партнерские взаимоотношения между ними.</a:t>
            </a:r>
          </a:p>
          <a:p>
            <a:pPr algn="ctr">
              <a:buFont typeface="Wingdings" pitchFamily="2" charset="2"/>
              <a:buChar char="v"/>
            </a:pPr>
            <a:endParaRPr lang="ru-RU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Font typeface="Wingdings" pitchFamily="2" charset="2"/>
              <a:buChar char="v"/>
            </a:pPr>
            <a:endParaRPr lang="ru-RU" i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142852"/>
            <a:ext cx="70723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Условия воспитания дошкольников в труде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  <a:endParaRPr lang="ru-RU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428604"/>
            <a:ext cx="735811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Font typeface="Wingdings" pitchFamily="2" charset="2"/>
              <a:buChar char="v"/>
            </a:pP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 эмоционально-положительной атмосферы в процессе  труда;</a:t>
            </a:r>
          </a:p>
          <a:p>
            <a:pPr algn="ctr">
              <a:buFont typeface="Wingdings" pitchFamily="2" charset="2"/>
              <a:buChar char="v"/>
            </a:pP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рганизация материальной среды и трудового оборудования;</a:t>
            </a:r>
          </a:p>
          <a:p>
            <a:pPr algn="ctr">
              <a:buFont typeface="Wingdings" pitchFamily="2" charset="2"/>
              <a:buChar char="v"/>
            </a:pP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Учет объема нагрузки при выполнении трудового задания, работы;</a:t>
            </a:r>
          </a:p>
          <a:p>
            <a:pPr algn="ctr">
              <a:buFont typeface="Wingdings" pitchFamily="2" charset="2"/>
              <a:buChar char="v"/>
            </a:pP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Учет индивидуальных интересов, склонностей ребенка к определенному виду труда, состояния здоровья;</a:t>
            </a:r>
          </a:p>
          <a:p>
            <a:pPr algn="ctr">
              <a:buFont typeface="Wingdings" pitchFamily="2" charset="2"/>
              <a:buChar char="v"/>
            </a:pP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Включение воспитателя в труд детей на правах партнера;</a:t>
            </a:r>
          </a:p>
          <a:p>
            <a:pPr algn="ctr">
              <a:buFont typeface="Wingdings" pitchFamily="2" charset="2"/>
              <a:buChar char="v"/>
            </a:pP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Обеспечение нравственно-ценной мотивации;</a:t>
            </a:r>
          </a:p>
          <a:p>
            <a:pPr algn="ctr">
              <a:buFont typeface="Wingdings" pitchFamily="2" charset="2"/>
              <a:buChar char="v"/>
            </a:pP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экономического образа мышления через ознакомление с экономическими категориями: деньги, вещи, труд, стоимость.</a:t>
            </a:r>
          </a:p>
          <a:p>
            <a:pPr algn="ctr">
              <a:buFont typeface="Wingdings" pitchFamily="2" charset="2"/>
              <a:buChar char="v"/>
            </a:pP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 предпосылок экономического воспитания в труде: бережное отношение к результатам труда, рациональное использование материалов, представление о стоимости предметов и вложенном в их создание труде;</a:t>
            </a:r>
          </a:p>
          <a:p>
            <a:pPr algn="ctr">
              <a:buFont typeface="Wingdings" pitchFamily="2" charset="2"/>
              <a:buChar char="v"/>
            </a:pP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Разнообразие трудовой деятельности детей, гигиенические требования к организации трудовой деятельности детей и трудовому оборудованию;</a:t>
            </a:r>
          </a:p>
          <a:p>
            <a:pPr algn="ctr">
              <a:buFont typeface="Wingdings" pitchFamily="2" charset="2"/>
              <a:buChar char="v"/>
            </a:pP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Методически правильное руководство, направленное на одновременное решение задач обучения и воспитания.</a:t>
            </a:r>
          </a:p>
          <a:p>
            <a:pPr algn="ctr">
              <a:buFont typeface="Wingdings" pitchFamily="2" charset="2"/>
              <a:buChar char="v"/>
            </a:pPr>
            <a:endParaRPr lang="ru-RU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Font typeface="Wingdings" pitchFamily="2" charset="2"/>
              <a:buChar char="v"/>
            </a:pPr>
            <a:endParaRPr lang="ru-RU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Font typeface="Wingdings" pitchFamily="2" charset="2"/>
              <a:buChar char="v"/>
            </a:pPr>
            <a:endParaRPr lang="ru-RU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endParaRPr lang="ru-RU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3042" y="640118"/>
            <a:ext cx="60722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Средства трудового воспитания:</a:t>
            </a:r>
            <a:endParaRPr lang="ru-RU" sz="2400" b="1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28860" y="1214422"/>
            <a:ext cx="464347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Собственная трудовая деятельность детей;</a:t>
            </a:r>
          </a:p>
          <a:p>
            <a:pPr algn="ctr">
              <a:buFont typeface="Wingdings" pitchFamily="2" charset="2"/>
              <a:buChar char="v"/>
            </a:pP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Обучение трудовым навыкам и организации труда;</a:t>
            </a:r>
          </a:p>
          <a:p>
            <a:pPr algn="ctr">
              <a:buFont typeface="Wingdings" pitchFamily="2" charset="2"/>
              <a:buChar char="v"/>
            </a:pP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Ознакомление с трудом взрослых;</a:t>
            </a:r>
          </a:p>
          <a:p>
            <a:pPr algn="ctr">
              <a:buFont typeface="Wingdings" pitchFamily="2" charset="2"/>
              <a:buChar char="v"/>
            </a:pP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Организация трудовой деятельности;</a:t>
            </a:r>
          </a:p>
          <a:p>
            <a:pPr algn="ctr">
              <a:buFont typeface="Wingdings" pitchFamily="2" charset="2"/>
              <a:buChar char="v"/>
            </a:pP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Художественные средства: художественная литература, музыка, произведения изобразительного искусства, диафильмы, видеофильмы, слайды.         </a:t>
            </a:r>
            <a:endParaRPr lang="ru-RU" sz="2000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357167"/>
            <a:ext cx="692948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Организация труда является ведущим средством трудового воспитания.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00100" y="1285860"/>
            <a:ext cx="692948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процессе труда происходит:</a:t>
            </a:r>
          </a:p>
          <a:p>
            <a:pPr algn="ctr">
              <a:buFont typeface="Wingdings" pitchFamily="2" charset="2"/>
              <a:buChar char="v"/>
            </a:pP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Накопление практического опыта,</a:t>
            </a:r>
          </a:p>
          <a:p>
            <a:pPr algn="ctr">
              <a:buFont typeface="Wingdings" pitchFamily="2" charset="2"/>
              <a:buChar char="v"/>
            </a:pP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Формирование  навыков и умений,</a:t>
            </a:r>
          </a:p>
          <a:p>
            <a:pPr algn="ctr">
              <a:buFont typeface="Wingdings" pitchFamily="2" charset="2"/>
              <a:buChar char="v"/>
            </a:pP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Формирование представлений о трудовой деятельности (наличие трудового усилия, получение результата),</a:t>
            </a:r>
          </a:p>
          <a:p>
            <a:pPr algn="ctr">
              <a:buFont typeface="Wingdings" pitchFamily="2" charset="2"/>
              <a:buChar char="v"/>
            </a:pP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Формирование различных знаний (например, о росте и развитии растений, о пользы труда людей разных профессий),</a:t>
            </a:r>
          </a:p>
          <a:p>
            <a:pPr algn="ctr">
              <a:buFont typeface="Wingdings" pitchFamily="2" charset="2"/>
              <a:buChar char="v"/>
            </a:pP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Расширение кругозора,</a:t>
            </a:r>
          </a:p>
          <a:p>
            <a:pPr algn="ctr">
              <a:buFont typeface="Wingdings" pitchFamily="2" charset="2"/>
              <a:buChar char="v"/>
            </a:pP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Расширение словарного запаса,</a:t>
            </a:r>
          </a:p>
          <a:p>
            <a:pPr algn="ctr">
              <a:buFont typeface="Wingdings" pitchFamily="2" charset="2"/>
              <a:buChar char="v"/>
            </a:pP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Расширение представлений о сенсорных эталонах,</a:t>
            </a:r>
          </a:p>
          <a:p>
            <a:pPr algn="ctr">
              <a:buFont typeface="Wingdings" pitchFamily="2" charset="2"/>
              <a:buChar char="v"/>
            </a:pP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Участие в труде позволяет детям демонстрировать свои умения,</a:t>
            </a:r>
          </a:p>
          <a:p>
            <a:pPr algn="ctr">
              <a:buFont typeface="Wingdings" pitchFamily="2" charset="2"/>
              <a:buChar char="v"/>
            </a:pP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Позволяет получать оценку,</a:t>
            </a:r>
          </a:p>
          <a:p>
            <a:pPr algn="ctr">
              <a:buFont typeface="Wingdings" pitchFamily="2" charset="2"/>
              <a:buChar char="v"/>
            </a:pP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Ощущение радости от результата труда,</a:t>
            </a:r>
          </a:p>
          <a:p>
            <a:pPr algn="ctr">
              <a:buFont typeface="Wingdings" pitchFamily="2" charset="2"/>
              <a:buChar char="v"/>
            </a:pP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Проявления внимания к партнерам по труду.</a:t>
            </a:r>
          </a:p>
          <a:p>
            <a:pPr algn="ctr">
              <a:buFont typeface="Wingdings" pitchFamily="2" charset="2"/>
              <a:buChar char="v"/>
            </a:pPr>
            <a:endParaRPr lang="ru-RU" i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1"/>
          <p:cNvSpPr>
            <a:spLocks noChangeArrowheads="1"/>
          </p:cNvSpPr>
          <p:nvPr/>
        </p:nvSpPr>
        <p:spPr bwMode="auto">
          <a:xfrm>
            <a:off x="2214546" y="1477328"/>
            <a:ext cx="557216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"Свободный труд нужен человеку сам по себе для развития и поддержания человеческого достоинства"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К. Ушинский.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450" name="Rectangle 2"/>
          <p:cNvSpPr>
            <a:spLocks noChangeArrowheads="1"/>
          </p:cNvSpPr>
          <p:nvPr/>
        </p:nvSpPr>
        <p:spPr bwMode="auto">
          <a:xfrm>
            <a:off x="2428860" y="4357694"/>
            <a:ext cx="55721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6" name="Picture 2" descr="D:\фото-картинки\СОЛНЦЕ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3500438"/>
            <a:ext cx="2928958" cy="271464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Труд - это могучий воспитатель, в педагогической системе воспитания </a:t>
            </a:r>
            <a:b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А.С. Макаренко.</a:t>
            </a:r>
            <a:endParaRPr lang="ru-RU" sz="3200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D:\УНИВЕР\5 сессия\Оздоровительные технологии\дети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428604"/>
            <a:ext cx="5000660" cy="285752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1"/>
          <p:cNvSpPr>
            <a:spLocks noChangeArrowheads="1"/>
          </p:cNvSpPr>
          <p:nvPr/>
        </p:nvSpPr>
        <p:spPr bwMode="auto">
          <a:xfrm>
            <a:off x="1643042" y="1000109"/>
            <a:ext cx="5429288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Трудовое воспитание – это совместная деятельность воспитателя и воспитанников, направленная на развитие у последних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общетрудовых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умений и способностей, психологической готовности</a:t>
            </a:r>
            <a:r>
              <a:rPr kumimoji="0" lang="ru-RU" sz="2800" b="0" i="1" u="none" strike="noStrike" cap="none" normalizeH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труду, формирование ответственного отношения к труду и его продуктам, на сознательный выбор профессии.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71670" y="571480"/>
            <a:ext cx="6715172" cy="2857520"/>
          </a:xfrm>
        </p:spPr>
        <p:txBody>
          <a:bodyPr>
            <a:normAutofit/>
          </a:bodyPr>
          <a:lstStyle/>
          <a:p>
            <a:r>
              <a:rPr lang="ru-RU" sz="6000" i="1" dirty="0" smtClean="0">
                <a:latin typeface="Arial Black" pitchFamily="34" charset="0"/>
              </a:rPr>
              <a:t>Виды детского труда</a:t>
            </a:r>
            <a:endParaRPr lang="ru-RU" sz="6000" i="1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otvet.imgsmail.ru/download/63997297_a83e62cf72a44fc8472dd3f9631bdaa0_8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1428712"/>
            <a:ext cx="4929222" cy="542928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4429156" cy="2428892"/>
          </a:xfrm>
        </p:spPr>
        <p:txBody>
          <a:bodyPr>
            <a:normAutofit fontScale="90000"/>
          </a:bodyPr>
          <a:lstStyle/>
          <a:p>
            <a:r>
              <a:rPr lang="ru-RU" sz="7200" b="1" i="1" dirty="0" smtClean="0"/>
              <a:t>    </a:t>
            </a:r>
            <a:r>
              <a:rPr lang="ru-RU" sz="7200" b="1" i="1" dirty="0" smtClean="0">
                <a:latin typeface="Arial Black" pitchFamily="34" charset="0"/>
              </a:rPr>
              <a:t>Бытовой                труд</a:t>
            </a:r>
            <a:endParaRPr lang="ru-RU" sz="7200" b="1" i="1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71802" y="285728"/>
            <a:ext cx="5429288" cy="2286016"/>
          </a:xfrm>
        </p:spPr>
        <p:txBody>
          <a:bodyPr>
            <a:normAutofit/>
          </a:bodyPr>
          <a:lstStyle/>
          <a:p>
            <a:r>
              <a:rPr lang="ru-RU" sz="6600" i="1" dirty="0" smtClean="0">
                <a:latin typeface="Arial Black" pitchFamily="34" charset="0"/>
              </a:rPr>
              <a:t>Учебный </a:t>
            </a:r>
            <a:br>
              <a:rPr lang="ru-RU" sz="6600" i="1" dirty="0" smtClean="0">
                <a:latin typeface="Arial Black" pitchFamily="34" charset="0"/>
              </a:rPr>
            </a:br>
            <a:r>
              <a:rPr lang="ru-RU" sz="6600" i="1" dirty="0" smtClean="0">
                <a:latin typeface="Arial Black" pitchFamily="34" charset="0"/>
              </a:rPr>
              <a:t>    труд</a:t>
            </a:r>
            <a:endParaRPr lang="ru-RU" sz="6600" i="1" dirty="0">
              <a:latin typeface="Arial Black" pitchFamily="34" charset="0"/>
            </a:endParaRPr>
          </a:p>
        </p:txBody>
      </p:sp>
      <p:pic>
        <p:nvPicPr>
          <p:cNvPr id="3074" name="Picture 2" descr="http://etsphoto.ru/photocache/67/670645f15b33ef0688237729dcbee6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357430"/>
            <a:ext cx="571500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kzschool.ru/uploads/posts/2015-04/1429308457_sl_2012082909345362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863588"/>
            <a:ext cx="6786610" cy="49944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868478"/>
          </a:xfrm>
        </p:spPr>
        <p:txBody>
          <a:bodyPr>
            <a:noAutofit/>
          </a:bodyPr>
          <a:lstStyle/>
          <a:p>
            <a:r>
              <a:rPr lang="ru-RU" sz="5400" i="1" dirty="0" smtClean="0">
                <a:latin typeface="Arial Black" pitchFamily="34" charset="0"/>
              </a:rPr>
              <a:t>Общественно полезный труд</a:t>
            </a:r>
            <a:endParaRPr lang="ru-RU" sz="5400" i="1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detsad-kitty.ru/uploads/posts/2011-03/1299329550_prevy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000240"/>
            <a:ext cx="5857884" cy="459425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401080" cy="1714512"/>
          </a:xfrm>
        </p:spPr>
        <p:txBody>
          <a:bodyPr>
            <a:normAutofit fontScale="90000"/>
          </a:bodyPr>
          <a:lstStyle/>
          <a:p>
            <a:r>
              <a:rPr lang="ru-RU" sz="5400" i="1" dirty="0" smtClean="0">
                <a:latin typeface="Arial Black" pitchFamily="34" charset="0"/>
                <a:cs typeface="Aparajita" pitchFamily="34" charset="0"/>
              </a:rPr>
              <a:t>Труд по самообслуживанию</a:t>
            </a:r>
            <a:endParaRPr lang="ru-RU" sz="5400" i="1" dirty="0">
              <a:latin typeface="Arial Black" pitchFamily="34" charset="0"/>
              <a:cs typeface="Aparajita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011618"/>
          </a:xfrm>
        </p:spPr>
        <p:txBody>
          <a:bodyPr>
            <a:normAutofit/>
          </a:bodyPr>
          <a:lstStyle/>
          <a:p>
            <a:r>
              <a:rPr lang="ru-RU" sz="5400" i="1" dirty="0" smtClean="0">
                <a:latin typeface="Arial Black" pitchFamily="34" charset="0"/>
              </a:rPr>
              <a:t>Особенности трудового воспитания</a:t>
            </a:r>
            <a:r>
              <a:rPr lang="ru-RU" sz="5400" dirty="0" smtClean="0"/>
              <a:t> </a:t>
            </a:r>
            <a:endParaRPr lang="ru-RU" sz="5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406</TotalTime>
  <Words>571</Words>
  <Application>Microsoft Office PowerPoint</Application>
  <PresentationFormat>Экран (4:3)</PresentationFormat>
  <Paragraphs>84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Эркер</vt:lpstr>
      <vt:lpstr>  Трудовое воспитание дошкольников.     Раднаева Ирина Баторовна МБДОУ детский сад «Улаалзай»  </vt:lpstr>
      <vt:lpstr>Труд - это могучий воспитатель, в педагогической системе воспитания  А.С. Макаренко.</vt:lpstr>
      <vt:lpstr>Презентация PowerPoint</vt:lpstr>
      <vt:lpstr>Виды детского труда</vt:lpstr>
      <vt:lpstr>    Бытовой                труд</vt:lpstr>
      <vt:lpstr>Учебный      труд</vt:lpstr>
      <vt:lpstr>Общественно полезный труд</vt:lpstr>
      <vt:lpstr>Труд по самообслуживанию</vt:lpstr>
      <vt:lpstr>Особенности трудового воспитания </vt:lpstr>
      <vt:lpstr>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BEST XP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44</cp:revision>
  <dcterms:created xsi:type="dcterms:W3CDTF">2010-03-21T06:57:46Z</dcterms:created>
  <dcterms:modified xsi:type="dcterms:W3CDTF">2023-12-11T07:22:02Z</dcterms:modified>
</cp:coreProperties>
</file>